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20" r:id="rId1"/>
  </p:sldMasterIdLst>
  <p:sldIdLst>
    <p:sldId id="256" r:id="rId2"/>
    <p:sldId id="263" r:id="rId3"/>
    <p:sldId id="264" r:id="rId4"/>
    <p:sldId id="265" r:id="rId5"/>
    <p:sldId id="259" r:id="rId6"/>
    <p:sldId id="260" r:id="rId7"/>
    <p:sldId id="261" r:id="rId8"/>
    <p:sldId id="262" r:id="rId9"/>
    <p:sldId id="258" r:id="rId10"/>
    <p:sldId id="266" r:id="rId11"/>
    <p:sldId id="257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E2145F7-AB13-47C6-942A-DFABAA1848E2}" type="doc">
      <dgm:prSet loTypeId="urn:microsoft.com/office/officeart/2005/8/layout/chevron1" loCatId="process" qsTypeId="urn:microsoft.com/office/officeart/2005/8/quickstyle/simple1" qsCatId="simple" csTypeId="urn:microsoft.com/office/officeart/2005/8/colors/colorful4" csCatId="colorful" phldr="1"/>
      <dgm:spPr/>
    </dgm:pt>
    <dgm:pt modelId="{BB8A0391-C19D-4913-9466-C66AD8610B7A}">
      <dgm:prSet phldrT="[Text]"/>
      <dgm:spPr/>
      <dgm:t>
        <a:bodyPr/>
        <a:lstStyle/>
        <a:p>
          <a:r>
            <a:rPr lang="en-US" dirty="0" smtClean="0"/>
            <a:t>Direct/Encoded Representation</a:t>
          </a:r>
          <a:endParaRPr lang="en-US" dirty="0"/>
        </a:p>
      </dgm:t>
    </dgm:pt>
    <dgm:pt modelId="{BFDC9CDF-C64C-468D-871E-4521C2DCBF1B}" type="parTrans" cxnId="{D13B4D52-8751-463F-BD43-2E03EF4A6D07}">
      <dgm:prSet/>
      <dgm:spPr/>
      <dgm:t>
        <a:bodyPr/>
        <a:lstStyle/>
        <a:p>
          <a:endParaRPr lang="en-US"/>
        </a:p>
      </dgm:t>
    </dgm:pt>
    <dgm:pt modelId="{EA775471-B3F5-408C-8694-28F7698F1957}" type="sibTrans" cxnId="{D13B4D52-8751-463F-BD43-2E03EF4A6D07}">
      <dgm:prSet/>
      <dgm:spPr/>
      <dgm:t>
        <a:bodyPr/>
        <a:lstStyle/>
        <a:p>
          <a:endParaRPr lang="en-US"/>
        </a:p>
      </dgm:t>
    </dgm:pt>
    <dgm:pt modelId="{E0CD95C5-E99F-4BFB-8680-8D4A9AC997BB}">
      <dgm:prSet phldrT="[Text]"/>
      <dgm:spPr/>
      <dgm:t>
        <a:bodyPr/>
        <a:lstStyle/>
        <a:p>
          <a:r>
            <a:rPr lang="en-US" dirty="0" smtClean="0"/>
            <a:t>Physically Embedding</a:t>
          </a:r>
          <a:endParaRPr lang="en-US" dirty="0"/>
        </a:p>
      </dgm:t>
    </dgm:pt>
    <dgm:pt modelId="{93A98709-0075-4F40-A93E-8B9FD19D8519}" type="parTrans" cxnId="{9571A903-1881-4F6B-A111-E73B71BE6778}">
      <dgm:prSet/>
      <dgm:spPr/>
      <dgm:t>
        <a:bodyPr/>
        <a:lstStyle/>
        <a:p>
          <a:endParaRPr lang="en-US"/>
        </a:p>
      </dgm:t>
    </dgm:pt>
    <dgm:pt modelId="{4DFF1871-F03E-41AD-A6A6-0F9A26D9C86B}" type="sibTrans" cxnId="{9571A903-1881-4F6B-A111-E73B71BE6778}">
      <dgm:prSet/>
      <dgm:spPr/>
      <dgm:t>
        <a:bodyPr/>
        <a:lstStyle/>
        <a:p>
          <a:endParaRPr lang="en-US"/>
        </a:p>
      </dgm:t>
    </dgm:pt>
    <dgm:pt modelId="{A4E1ABB8-B0AC-4104-8D4C-1CB966A5A727}">
      <dgm:prSet phldrT="[Text]"/>
      <dgm:spPr/>
      <dgm:t>
        <a:bodyPr/>
        <a:lstStyle/>
        <a:p>
          <a:r>
            <a:rPr lang="en-US" dirty="0" smtClean="0"/>
            <a:t>Permanent</a:t>
          </a:r>
          <a:endParaRPr lang="en-US" dirty="0"/>
        </a:p>
      </dgm:t>
    </dgm:pt>
    <dgm:pt modelId="{B65491F1-B0F0-48B1-9A88-3340C27A5D76}" type="parTrans" cxnId="{983A641D-0ADE-44F8-B423-2EA3D4657E32}">
      <dgm:prSet/>
      <dgm:spPr/>
      <dgm:t>
        <a:bodyPr/>
        <a:lstStyle/>
        <a:p>
          <a:endParaRPr lang="en-US"/>
        </a:p>
      </dgm:t>
    </dgm:pt>
    <dgm:pt modelId="{93D1ED32-A4BB-4A6B-B213-972A9610F42A}" type="sibTrans" cxnId="{983A641D-0ADE-44F8-B423-2EA3D4657E32}">
      <dgm:prSet/>
      <dgm:spPr/>
      <dgm:t>
        <a:bodyPr/>
        <a:lstStyle/>
        <a:p>
          <a:endParaRPr lang="en-US"/>
        </a:p>
      </dgm:t>
    </dgm:pt>
    <dgm:pt modelId="{87C973EE-D83C-42D9-934C-85AA2D5A314D}" type="pres">
      <dgm:prSet presAssocID="{FE2145F7-AB13-47C6-942A-DFABAA1848E2}" presName="Name0" presStyleCnt="0">
        <dgm:presLayoutVars>
          <dgm:dir/>
          <dgm:animLvl val="lvl"/>
          <dgm:resizeHandles val="exact"/>
        </dgm:presLayoutVars>
      </dgm:prSet>
      <dgm:spPr/>
    </dgm:pt>
    <dgm:pt modelId="{35A0F3FC-50EC-4EFA-BB5A-6C25CE1A3C5F}" type="pres">
      <dgm:prSet presAssocID="{BB8A0391-C19D-4913-9466-C66AD8610B7A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57E462-9DBD-4491-B65D-57478AF90F13}" type="pres">
      <dgm:prSet presAssocID="{EA775471-B3F5-408C-8694-28F7698F1957}" presName="parTxOnlySpace" presStyleCnt="0"/>
      <dgm:spPr/>
    </dgm:pt>
    <dgm:pt modelId="{53AC8BE0-819B-493D-823D-AE7CA4C18462}" type="pres">
      <dgm:prSet presAssocID="{E0CD95C5-E99F-4BFB-8680-8D4A9AC997BB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0C93E1-C45A-4E76-9346-B7A3241E7E64}" type="pres">
      <dgm:prSet presAssocID="{4DFF1871-F03E-41AD-A6A6-0F9A26D9C86B}" presName="parTxOnlySpace" presStyleCnt="0"/>
      <dgm:spPr/>
    </dgm:pt>
    <dgm:pt modelId="{8A982407-48BF-4382-A5FE-6464BAF1DEA2}" type="pres">
      <dgm:prSet presAssocID="{A4E1ABB8-B0AC-4104-8D4C-1CB966A5A727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13B4D52-8751-463F-BD43-2E03EF4A6D07}" srcId="{FE2145F7-AB13-47C6-942A-DFABAA1848E2}" destId="{BB8A0391-C19D-4913-9466-C66AD8610B7A}" srcOrd="0" destOrd="0" parTransId="{BFDC9CDF-C64C-468D-871E-4521C2DCBF1B}" sibTransId="{EA775471-B3F5-408C-8694-28F7698F1957}"/>
    <dgm:cxn modelId="{9571A903-1881-4F6B-A111-E73B71BE6778}" srcId="{FE2145F7-AB13-47C6-942A-DFABAA1848E2}" destId="{E0CD95C5-E99F-4BFB-8680-8D4A9AC997BB}" srcOrd="1" destOrd="0" parTransId="{93A98709-0075-4F40-A93E-8B9FD19D8519}" sibTransId="{4DFF1871-F03E-41AD-A6A6-0F9A26D9C86B}"/>
    <dgm:cxn modelId="{983A641D-0ADE-44F8-B423-2EA3D4657E32}" srcId="{FE2145F7-AB13-47C6-942A-DFABAA1848E2}" destId="{A4E1ABB8-B0AC-4104-8D4C-1CB966A5A727}" srcOrd="2" destOrd="0" parTransId="{B65491F1-B0F0-48B1-9A88-3340C27A5D76}" sibTransId="{93D1ED32-A4BB-4A6B-B213-972A9610F42A}"/>
    <dgm:cxn modelId="{777555FD-2359-436E-B303-376A93B0D14A}" type="presOf" srcId="{BB8A0391-C19D-4913-9466-C66AD8610B7A}" destId="{35A0F3FC-50EC-4EFA-BB5A-6C25CE1A3C5F}" srcOrd="0" destOrd="0" presId="urn:microsoft.com/office/officeart/2005/8/layout/chevron1"/>
    <dgm:cxn modelId="{936F0EC9-868F-4660-96FB-AE077DCD2906}" type="presOf" srcId="{FE2145F7-AB13-47C6-942A-DFABAA1848E2}" destId="{87C973EE-D83C-42D9-934C-85AA2D5A314D}" srcOrd="0" destOrd="0" presId="urn:microsoft.com/office/officeart/2005/8/layout/chevron1"/>
    <dgm:cxn modelId="{EE013548-9AE1-43E8-8C8C-7D92CE8F8998}" type="presOf" srcId="{E0CD95C5-E99F-4BFB-8680-8D4A9AC997BB}" destId="{53AC8BE0-819B-493D-823D-AE7CA4C18462}" srcOrd="0" destOrd="0" presId="urn:microsoft.com/office/officeart/2005/8/layout/chevron1"/>
    <dgm:cxn modelId="{D99120BE-78D3-4AA3-977B-385B1B7B720D}" type="presOf" srcId="{A4E1ABB8-B0AC-4104-8D4C-1CB966A5A727}" destId="{8A982407-48BF-4382-A5FE-6464BAF1DEA2}" srcOrd="0" destOrd="0" presId="urn:microsoft.com/office/officeart/2005/8/layout/chevron1"/>
    <dgm:cxn modelId="{D4B1E708-5A52-49FE-95A4-4396CFE443EF}" type="presParOf" srcId="{87C973EE-D83C-42D9-934C-85AA2D5A314D}" destId="{35A0F3FC-50EC-4EFA-BB5A-6C25CE1A3C5F}" srcOrd="0" destOrd="0" presId="urn:microsoft.com/office/officeart/2005/8/layout/chevron1"/>
    <dgm:cxn modelId="{DCB6A3DB-7B07-43F4-AAEB-B553E742BE9C}" type="presParOf" srcId="{87C973EE-D83C-42D9-934C-85AA2D5A314D}" destId="{4E57E462-9DBD-4491-B65D-57478AF90F13}" srcOrd="1" destOrd="0" presId="urn:microsoft.com/office/officeart/2005/8/layout/chevron1"/>
    <dgm:cxn modelId="{2A10988A-9278-45A1-A869-88205E4D0ED1}" type="presParOf" srcId="{87C973EE-D83C-42D9-934C-85AA2D5A314D}" destId="{53AC8BE0-819B-493D-823D-AE7CA4C18462}" srcOrd="2" destOrd="0" presId="urn:microsoft.com/office/officeart/2005/8/layout/chevron1"/>
    <dgm:cxn modelId="{D9DD70B3-F537-4138-B613-20385663AB5B}" type="presParOf" srcId="{87C973EE-D83C-42D9-934C-85AA2D5A314D}" destId="{B50C93E1-C45A-4E76-9346-B7A3241E7E64}" srcOrd="3" destOrd="0" presId="urn:microsoft.com/office/officeart/2005/8/layout/chevron1"/>
    <dgm:cxn modelId="{DD7E10A6-BBBA-42A3-8A53-FC4823C8E6A9}" type="presParOf" srcId="{87C973EE-D83C-42D9-934C-85AA2D5A314D}" destId="{8A982407-48BF-4382-A5FE-6464BAF1DEA2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132D26F-25E2-4A36-819A-16158EE9B7C1}" type="doc">
      <dgm:prSet loTypeId="urn:microsoft.com/office/officeart/2005/8/layout/chevron1" loCatId="process" qsTypeId="urn:microsoft.com/office/officeart/2005/8/quickstyle/simple1" qsCatId="simple" csTypeId="urn:microsoft.com/office/officeart/2005/8/colors/colorful5" csCatId="colorful" phldr="1"/>
      <dgm:spPr/>
    </dgm:pt>
    <dgm:pt modelId="{CE8889EA-AC04-4E25-9863-78AA1FF7BC02}">
      <dgm:prSet phldrT="[Text]"/>
      <dgm:spPr/>
      <dgm:t>
        <a:bodyPr/>
        <a:lstStyle/>
        <a:p>
          <a:r>
            <a:rPr lang="en-US" dirty="0" smtClean="0"/>
            <a:t>Transformed to something abstract</a:t>
          </a:r>
          <a:endParaRPr lang="en-US" dirty="0"/>
        </a:p>
      </dgm:t>
    </dgm:pt>
    <dgm:pt modelId="{58B30AF4-26EA-496C-B966-CB1EA1885B3D}" type="parTrans" cxnId="{CEE86536-AD3A-49AD-98BB-B2FD2BCC1E2C}">
      <dgm:prSet/>
      <dgm:spPr/>
      <dgm:t>
        <a:bodyPr/>
        <a:lstStyle/>
        <a:p>
          <a:endParaRPr lang="en-US"/>
        </a:p>
      </dgm:t>
    </dgm:pt>
    <dgm:pt modelId="{225EA80F-3982-4F24-BCDC-7DFE03BAAB5F}" type="sibTrans" cxnId="{CEE86536-AD3A-49AD-98BB-B2FD2BCC1E2C}">
      <dgm:prSet/>
      <dgm:spPr/>
      <dgm:t>
        <a:bodyPr/>
        <a:lstStyle/>
        <a:p>
          <a:endParaRPr lang="en-US"/>
        </a:p>
      </dgm:t>
    </dgm:pt>
    <dgm:pt modelId="{6A951F92-EA8A-4DC8-8CC6-0E81B4B1E25E}">
      <dgm:prSet phldrT="[Text]"/>
      <dgm:spPr/>
      <dgm:t>
        <a:bodyPr/>
        <a:lstStyle/>
        <a:p>
          <a:r>
            <a:rPr lang="en-US" dirty="0" smtClean="0"/>
            <a:t>Presented in almost any medium</a:t>
          </a:r>
          <a:endParaRPr lang="en-US" dirty="0"/>
        </a:p>
      </dgm:t>
    </dgm:pt>
    <dgm:pt modelId="{11642CF7-27F6-4A0A-9E2A-8CA82FAD97DE}" type="parTrans" cxnId="{C9F29BC2-1963-4F54-BA93-D2777AA1EF9F}">
      <dgm:prSet/>
      <dgm:spPr/>
      <dgm:t>
        <a:bodyPr/>
        <a:lstStyle/>
        <a:p>
          <a:endParaRPr lang="en-US"/>
        </a:p>
      </dgm:t>
    </dgm:pt>
    <dgm:pt modelId="{361A537B-E5A9-464D-A9B9-2F5812B55471}" type="sibTrans" cxnId="{C9F29BC2-1963-4F54-BA93-D2777AA1EF9F}">
      <dgm:prSet/>
      <dgm:spPr/>
      <dgm:t>
        <a:bodyPr/>
        <a:lstStyle/>
        <a:p>
          <a:endParaRPr lang="en-US"/>
        </a:p>
      </dgm:t>
    </dgm:pt>
    <dgm:pt modelId="{54EAFBBE-5B22-44E2-BCE9-A30F4C7F2845}">
      <dgm:prSet phldrT="[Text]"/>
      <dgm:spPr/>
      <dgm:t>
        <a:bodyPr/>
        <a:lstStyle/>
        <a:p>
          <a:r>
            <a:rPr lang="en-US" dirty="0" smtClean="0"/>
            <a:t>Transferred from one medium to another</a:t>
          </a:r>
          <a:endParaRPr lang="en-US" dirty="0"/>
        </a:p>
      </dgm:t>
    </dgm:pt>
    <dgm:pt modelId="{9AD61151-9BAC-4ADD-870E-4C0F982EE4BC}" type="parTrans" cxnId="{2DD7080D-5487-4A68-B7B9-49596AD30E69}">
      <dgm:prSet/>
      <dgm:spPr/>
      <dgm:t>
        <a:bodyPr/>
        <a:lstStyle/>
        <a:p>
          <a:endParaRPr lang="en-US"/>
        </a:p>
      </dgm:t>
    </dgm:pt>
    <dgm:pt modelId="{F3330AE8-75DD-4445-95F0-6B263A989C0A}" type="sibTrans" cxnId="{2DD7080D-5487-4A68-B7B9-49596AD30E69}">
      <dgm:prSet/>
      <dgm:spPr/>
      <dgm:t>
        <a:bodyPr/>
        <a:lstStyle/>
        <a:p>
          <a:endParaRPr lang="en-US"/>
        </a:p>
      </dgm:t>
    </dgm:pt>
    <dgm:pt modelId="{EBDFEFF2-9C0C-49C6-B7C5-0697A0D57F56}" type="pres">
      <dgm:prSet presAssocID="{3132D26F-25E2-4A36-819A-16158EE9B7C1}" presName="Name0" presStyleCnt="0">
        <dgm:presLayoutVars>
          <dgm:dir/>
          <dgm:animLvl val="lvl"/>
          <dgm:resizeHandles val="exact"/>
        </dgm:presLayoutVars>
      </dgm:prSet>
      <dgm:spPr/>
    </dgm:pt>
    <dgm:pt modelId="{5EE6DEE5-94FC-4B3E-9EB5-A9C1F6E411DC}" type="pres">
      <dgm:prSet presAssocID="{CE8889EA-AC04-4E25-9863-78AA1FF7BC02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11A630-23E1-4A46-9BB6-ECB3982E4C6D}" type="pres">
      <dgm:prSet presAssocID="{225EA80F-3982-4F24-BCDC-7DFE03BAAB5F}" presName="parTxOnlySpace" presStyleCnt="0"/>
      <dgm:spPr/>
    </dgm:pt>
    <dgm:pt modelId="{0C32D901-3704-47AA-B576-3A278411BFA4}" type="pres">
      <dgm:prSet presAssocID="{6A951F92-EA8A-4DC8-8CC6-0E81B4B1E25E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B9D6B13-E73F-4DD5-A4A6-A0637C8AF46B}" type="pres">
      <dgm:prSet presAssocID="{361A537B-E5A9-464D-A9B9-2F5812B55471}" presName="parTxOnlySpace" presStyleCnt="0"/>
      <dgm:spPr/>
    </dgm:pt>
    <dgm:pt modelId="{E64CDB8A-1C7A-4FBE-8F8E-1EBF84FB0981}" type="pres">
      <dgm:prSet presAssocID="{54EAFBBE-5B22-44E2-BCE9-A30F4C7F2845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871FB16-BD88-4F7C-9BE2-4BB0F10FDC48}" type="presOf" srcId="{54EAFBBE-5B22-44E2-BCE9-A30F4C7F2845}" destId="{E64CDB8A-1C7A-4FBE-8F8E-1EBF84FB0981}" srcOrd="0" destOrd="0" presId="urn:microsoft.com/office/officeart/2005/8/layout/chevron1"/>
    <dgm:cxn modelId="{9F918F5C-1158-4434-9B51-F684AD7151DE}" type="presOf" srcId="{6A951F92-EA8A-4DC8-8CC6-0E81B4B1E25E}" destId="{0C32D901-3704-47AA-B576-3A278411BFA4}" srcOrd="0" destOrd="0" presId="urn:microsoft.com/office/officeart/2005/8/layout/chevron1"/>
    <dgm:cxn modelId="{CEE86536-AD3A-49AD-98BB-B2FD2BCC1E2C}" srcId="{3132D26F-25E2-4A36-819A-16158EE9B7C1}" destId="{CE8889EA-AC04-4E25-9863-78AA1FF7BC02}" srcOrd="0" destOrd="0" parTransId="{58B30AF4-26EA-496C-B966-CB1EA1885B3D}" sibTransId="{225EA80F-3982-4F24-BCDC-7DFE03BAAB5F}"/>
    <dgm:cxn modelId="{84C937DA-DBE1-4511-8B9B-7CE3CFA90003}" type="presOf" srcId="{3132D26F-25E2-4A36-819A-16158EE9B7C1}" destId="{EBDFEFF2-9C0C-49C6-B7C5-0697A0D57F56}" srcOrd="0" destOrd="0" presId="urn:microsoft.com/office/officeart/2005/8/layout/chevron1"/>
    <dgm:cxn modelId="{C9F29BC2-1963-4F54-BA93-D2777AA1EF9F}" srcId="{3132D26F-25E2-4A36-819A-16158EE9B7C1}" destId="{6A951F92-EA8A-4DC8-8CC6-0E81B4B1E25E}" srcOrd="1" destOrd="0" parTransId="{11642CF7-27F6-4A0A-9E2A-8CA82FAD97DE}" sibTransId="{361A537B-E5A9-464D-A9B9-2F5812B55471}"/>
    <dgm:cxn modelId="{2DD7080D-5487-4A68-B7B9-49596AD30E69}" srcId="{3132D26F-25E2-4A36-819A-16158EE9B7C1}" destId="{54EAFBBE-5B22-44E2-BCE9-A30F4C7F2845}" srcOrd="2" destOrd="0" parTransId="{9AD61151-9BAC-4ADD-870E-4C0F982EE4BC}" sibTransId="{F3330AE8-75DD-4445-95F0-6B263A989C0A}"/>
    <dgm:cxn modelId="{07B65CD2-D352-4735-B31E-A6116615D399}" type="presOf" srcId="{CE8889EA-AC04-4E25-9863-78AA1FF7BC02}" destId="{5EE6DEE5-94FC-4B3E-9EB5-A9C1F6E411DC}" srcOrd="0" destOrd="0" presId="urn:microsoft.com/office/officeart/2005/8/layout/chevron1"/>
    <dgm:cxn modelId="{0D9DD7A2-BD25-413F-B1F5-EE88BA56976D}" type="presParOf" srcId="{EBDFEFF2-9C0C-49C6-B7C5-0697A0D57F56}" destId="{5EE6DEE5-94FC-4B3E-9EB5-A9C1F6E411DC}" srcOrd="0" destOrd="0" presId="urn:microsoft.com/office/officeart/2005/8/layout/chevron1"/>
    <dgm:cxn modelId="{363B079C-3CE5-47C8-B749-514EA5B34BC2}" type="presParOf" srcId="{EBDFEFF2-9C0C-49C6-B7C5-0697A0D57F56}" destId="{8111A630-23E1-4A46-9BB6-ECB3982E4C6D}" srcOrd="1" destOrd="0" presId="urn:microsoft.com/office/officeart/2005/8/layout/chevron1"/>
    <dgm:cxn modelId="{03A90DA7-C9BA-460E-B30D-66F4B8CDB3EE}" type="presParOf" srcId="{EBDFEFF2-9C0C-49C6-B7C5-0697A0D57F56}" destId="{0C32D901-3704-47AA-B576-3A278411BFA4}" srcOrd="2" destOrd="0" presId="urn:microsoft.com/office/officeart/2005/8/layout/chevron1"/>
    <dgm:cxn modelId="{07B18D6F-1F80-4615-8F4F-5DE9B9410A6B}" type="presParOf" srcId="{EBDFEFF2-9C0C-49C6-B7C5-0697A0D57F56}" destId="{8B9D6B13-E73F-4DD5-A4A6-A0637C8AF46B}" srcOrd="3" destOrd="0" presId="urn:microsoft.com/office/officeart/2005/8/layout/chevron1"/>
    <dgm:cxn modelId="{4F8718F7-921B-4090-B972-40730ADCC210}" type="presParOf" srcId="{EBDFEFF2-9C0C-49C6-B7C5-0697A0D57F56}" destId="{E64CDB8A-1C7A-4FBE-8F8E-1EBF84FB0981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5A0F3FC-50EC-4EFA-BB5A-6C25CE1A3C5F}">
      <dsp:nvSpPr>
        <dsp:cNvPr id="0" name=""/>
        <dsp:cNvSpPr/>
      </dsp:nvSpPr>
      <dsp:spPr>
        <a:xfrm>
          <a:off x="1875" y="343167"/>
          <a:ext cx="2284660" cy="913864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Direct/Encoded Representation</a:t>
          </a:r>
          <a:endParaRPr lang="en-US" sz="1400" kern="1200" dirty="0"/>
        </a:p>
      </dsp:txBody>
      <dsp:txXfrm>
        <a:off x="1875" y="343167"/>
        <a:ext cx="2284660" cy="913864"/>
      </dsp:txXfrm>
    </dsp:sp>
    <dsp:sp modelId="{53AC8BE0-819B-493D-823D-AE7CA4C18462}">
      <dsp:nvSpPr>
        <dsp:cNvPr id="0" name=""/>
        <dsp:cNvSpPr/>
      </dsp:nvSpPr>
      <dsp:spPr>
        <a:xfrm>
          <a:off x="2058069" y="343167"/>
          <a:ext cx="2284660" cy="913864"/>
        </a:xfrm>
        <a:prstGeom prst="chevron">
          <a:avLst/>
        </a:prstGeom>
        <a:solidFill>
          <a:schemeClr val="accent4">
            <a:hueOff val="8617942"/>
            <a:satOff val="-21801"/>
            <a:lumOff val="98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Physically Embedding</a:t>
          </a:r>
          <a:endParaRPr lang="en-US" sz="1400" kern="1200" dirty="0"/>
        </a:p>
      </dsp:txBody>
      <dsp:txXfrm>
        <a:off x="2058069" y="343167"/>
        <a:ext cx="2284660" cy="913864"/>
      </dsp:txXfrm>
    </dsp:sp>
    <dsp:sp modelId="{8A982407-48BF-4382-A5FE-6464BAF1DEA2}">
      <dsp:nvSpPr>
        <dsp:cNvPr id="0" name=""/>
        <dsp:cNvSpPr/>
      </dsp:nvSpPr>
      <dsp:spPr>
        <a:xfrm>
          <a:off x="4114264" y="343167"/>
          <a:ext cx="2284660" cy="913864"/>
        </a:xfrm>
        <a:prstGeom prst="chevron">
          <a:avLst/>
        </a:prstGeom>
        <a:solidFill>
          <a:schemeClr val="accent4">
            <a:hueOff val="17235884"/>
            <a:satOff val="-43603"/>
            <a:lumOff val="196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Permanent</a:t>
          </a:r>
          <a:endParaRPr lang="en-US" sz="1400" kern="1200" dirty="0"/>
        </a:p>
      </dsp:txBody>
      <dsp:txXfrm>
        <a:off x="4114264" y="343167"/>
        <a:ext cx="2284660" cy="913864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EE6DEE5-94FC-4B3E-9EB5-A9C1F6E411DC}">
      <dsp:nvSpPr>
        <dsp:cNvPr id="0" name=""/>
        <dsp:cNvSpPr/>
      </dsp:nvSpPr>
      <dsp:spPr>
        <a:xfrm>
          <a:off x="1897" y="452028"/>
          <a:ext cx="2311858" cy="924743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Transformed to something abstract</a:t>
          </a:r>
          <a:endParaRPr lang="en-US" sz="1600" kern="1200" dirty="0"/>
        </a:p>
      </dsp:txBody>
      <dsp:txXfrm>
        <a:off x="1897" y="452028"/>
        <a:ext cx="2311858" cy="924743"/>
      </dsp:txXfrm>
    </dsp:sp>
    <dsp:sp modelId="{0C32D901-3704-47AA-B576-3A278411BFA4}">
      <dsp:nvSpPr>
        <dsp:cNvPr id="0" name=""/>
        <dsp:cNvSpPr/>
      </dsp:nvSpPr>
      <dsp:spPr>
        <a:xfrm>
          <a:off x="2082570" y="452028"/>
          <a:ext cx="2311858" cy="924743"/>
        </a:xfrm>
        <a:prstGeom prst="chevron">
          <a:avLst/>
        </a:prstGeom>
        <a:solidFill>
          <a:schemeClr val="accent5">
            <a:hueOff val="-9027899"/>
            <a:satOff val="22229"/>
            <a:lumOff val="-49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Presented in almost any medium</a:t>
          </a:r>
          <a:endParaRPr lang="en-US" sz="1600" kern="1200" dirty="0"/>
        </a:p>
      </dsp:txBody>
      <dsp:txXfrm>
        <a:off x="2082570" y="452028"/>
        <a:ext cx="2311858" cy="924743"/>
      </dsp:txXfrm>
    </dsp:sp>
    <dsp:sp modelId="{E64CDB8A-1C7A-4FBE-8F8E-1EBF84FB0981}">
      <dsp:nvSpPr>
        <dsp:cNvPr id="0" name=""/>
        <dsp:cNvSpPr/>
      </dsp:nvSpPr>
      <dsp:spPr>
        <a:xfrm>
          <a:off x="4163243" y="452028"/>
          <a:ext cx="2311858" cy="924743"/>
        </a:xfrm>
        <a:prstGeom prst="chevron">
          <a:avLst/>
        </a:prstGeom>
        <a:solidFill>
          <a:schemeClr val="accent5">
            <a:hueOff val="-18055798"/>
            <a:satOff val="44459"/>
            <a:lumOff val="-98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Transferred from one medium to another</a:t>
          </a:r>
          <a:endParaRPr lang="en-US" sz="1600" kern="1200" dirty="0"/>
        </a:p>
      </dsp:txBody>
      <dsp:txXfrm>
        <a:off x="4163243" y="452028"/>
        <a:ext cx="2311858" cy="9247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3186EB3-0D67-497B-B79F-D038FFF5D92B}" type="datetimeFigureOut">
              <a:rPr lang="en-US" smtClean="0"/>
              <a:pPr/>
              <a:t>3/25/2012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1AF4BBE-A5C7-4B6B-A151-34258D874F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186EB3-0D67-497B-B79F-D038FFF5D92B}" type="datetimeFigureOut">
              <a:rPr lang="en-US" smtClean="0"/>
              <a:pPr/>
              <a:t>3/25/2012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AF4BBE-A5C7-4B6B-A151-34258D874F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93186EB3-0D67-497B-B79F-D038FFF5D92B}" type="datetimeFigureOut">
              <a:rPr lang="en-US" smtClean="0"/>
              <a:pPr/>
              <a:t>3/25/2012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1AF4BBE-A5C7-4B6B-A151-34258D874F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186EB3-0D67-497B-B79F-D038FFF5D92B}" type="datetimeFigureOut">
              <a:rPr lang="en-US" smtClean="0"/>
              <a:pPr/>
              <a:t>3/25/2012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AF4BBE-A5C7-4B6B-A151-34258D874F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3186EB3-0D67-497B-B79F-D038FFF5D92B}" type="datetimeFigureOut">
              <a:rPr lang="en-US" smtClean="0"/>
              <a:pPr/>
              <a:t>3/25/2012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C1AF4BBE-A5C7-4B6B-A151-34258D874F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186EB3-0D67-497B-B79F-D038FFF5D92B}" type="datetimeFigureOut">
              <a:rPr lang="en-US" smtClean="0"/>
              <a:pPr/>
              <a:t>3/25/2012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AF4BBE-A5C7-4B6B-A151-34258D874F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186EB3-0D67-497B-B79F-D038FFF5D92B}" type="datetimeFigureOut">
              <a:rPr lang="en-US" smtClean="0"/>
              <a:pPr/>
              <a:t>3/25/2012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AF4BBE-A5C7-4B6B-A151-34258D874F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186EB3-0D67-497B-B79F-D038FFF5D92B}" type="datetimeFigureOut">
              <a:rPr lang="en-US" smtClean="0"/>
              <a:pPr/>
              <a:t>3/25/2012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AF4BBE-A5C7-4B6B-A151-34258D874F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3186EB3-0D67-497B-B79F-D038FFF5D92B}" type="datetimeFigureOut">
              <a:rPr lang="en-US" smtClean="0"/>
              <a:pPr/>
              <a:t>3/25/2012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AF4BBE-A5C7-4B6B-A151-34258D874F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186EB3-0D67-497B-B79F-D038FFF5D92B}" type="datetimeFigureOut">
              <a:rPr lang="en-US" smtClean="0"/>
              <a:pPr/>
              <a:t>3/25/2012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AF4BBE-A5C7-4B6B-A151-34258D874F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186EB3-0D67-497B-B79F-D038FFF5D92B}" type="datetimeFigureOut">
              <a:rPr lang="en-US" smtClean="0"/>
              <a:pPr/>
              <a:t>3/25/2012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AF4BBE-A5C7-4B6B-A151-34258D874F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93186EB3-0D67-497B-B79F-D038FFF5D92B}" type="datetimeFigureOut">
              <a:rPr lang="en-US" smtClean="0"/>
              <a:pPr/>
              <a:t>3/25/2012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1AF4BBE-A5C7-4B6B-A151-34258D874F6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21" r:id="rId1"/>
    <p:sldLayoutId id="2147484322" r:id="rId2"/>
    <p:sldLayoutId id="2147484323" r:id="rId3"/>
    <p:sldLayoutId id="2147484324" r:id="rId4"/>
    <p:sldLayoutId id="2147484325" r:id="rId5"/>
    <p:sldLayoutId id="2147484326" r:id="rId6"/>
    <p:sldLayoutId id="2147484327" r:id="rId7"/>
    <p:sldLayoutId id="2147484328" r:id="rId8"/>
    <p:sldLayoutId id="2147484329" r:id="rId9"/>
    <p:sldLayoutId id="2147484330" r:id="rId10"/>
    <p:sldLayoutId id="214748433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image" Target="../media/image12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2057400"/>
          </a:xfrm>
        </p:spPr>
        <p:txBody>
          <a:bodyPr>
            <a:noAutofit/>
          </a:bodyPr>
          <a:lstStyle/>
          <a:p>
            <a:r>
              <a:rPr lang="en-US" dirty="0" smtClean="0"/>
              <a:t>Chapter 3:</a:t>
            </a:r>
            <a:br>
              <a:rPr lang="en-US" dirty="0" smtClean="0"/>
            </a:br>
            <a:r>
              <a:rPr lang="en-US" dirty="0" smtClean="0"/>
              <a:t>Why We Need Flexible Instructional Media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By:</a:t>
            </a:r>
          </a:p>
          <a:p>
            <a:r>
              <a:rPr lang="en-US" dirty="0" smtClean="0"/>
              <a:t>Mattie Cavey, Katie </a:t>
            </a:r>
            <a:r>
              <a:rPr lang="en-US" dirty="0" err="1" smtClean="0"/>
              <a:t>Lozupone</a:t>
            </a:r>
            <a:r>
              <a:rPr lang="en-US" dirty="0" smtClean="0"/>
              <a:t>, Andrea Dykes &amp; Paul Lange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5129979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Overcoming Limitations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In the classroom:</a:t>
            </a:r>
          </a:p>
          <a:p>
            <a:pPr lvl="1"/>
            <a:r>
              <a:rPr lang="en-US" sz="2800" dirty="0" smtClean="0"/>
              <a:t>Mediums pose barriers for some</a:t>
            </a:r>
          </a:p>
          <a:p>
            <a:pPr lvl="1"/>
            <a:r>
              <a:rPr lang="en-US" sz="2800" dirty="0" smtClean="0"/>
              <a:t>Mediums offer opportunities for others</a:t>
            </a:r>
          </a:p>
          <a:p>
            <a:pPr lvl="1"/>
            <a:r>
              <a:rPr lang="en-US" sz="2800" dirty="0" smtClean="0"/>
              <a:t>Several media options should be available</a:t>
            </a:r>
          </a:p>
          <a:p>
            <a:pPr lvl="1"/>
            <a:r>
              <a:rPr lang="en-US" sz="2800" dirty="0" smtClean="0"/>
              <a:t>textbooks</a:t>
            </a:r>
          </a:p>
          <a:p>
            <a:pPr lvl="1"/>
            <a:r>
              <a:rPr lang="en-US" sz="2800" dirty="0" smtClean="0"/>
              <a:t>Student preference</a:t>
            </a:r>
            <a:endParaRPr lang="en-US" sz="2800" dirty="0" smtClean="0"/>
          </a:p>
          <a:p>
            <a:endParaRPr lang="en-US" i="1" dirty="0" smtClean="0"/>
          </a:p>
          <a:p>
            <a:r>
              <a:rPr lang="en-US" i="1" dirty="0" smtClean="0"/>
              <a:t>More</a:t>
            </a:r>
            <a:r>
              <a:rPr lang="en-US" dirty="0" smtClean="0"/>
              <a:t> media is not a reasonable alternative – we need </a:t>
            </a:r>
            <a:r>
              <a:rPr lang="en-US" i="1" dirty="0" smtClean="0"/>
              <a:t>better</a:t>
            </a:r>
            <a:r>
              <a:rPr lang="en-US" dirty="0" smtClean="0"/>
              <a:t> media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Power of Digital Media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229600" cy="5562600"/>
          </a:xfrm>
        </p:spPr>
        <p:txBody>
          <a:bodyPr>
            <a:normAutofit/>
          </a:bodyPr>
          <a:lstStyle/>
          <a:p>
            <a:r>
              <a:rPr lang="en-US" dirty="0" smtClean="0"/>
              <a:t>Flexible</a:t>
            </a:r>
          </a:p>
          <a:p>
            <a:r>
              <a:rPr lang="en-US" dirty="0" smtClean="0"/>
              <a:t>Stored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Versatile</a:t>
            </a:r>
          </a:p>
          <a:p>
            <a:r>
              <a:rPr lang="en-US" dirty="0" smtClean="0"/>
              <a:t>Transformable</a:t>
            </a:r>
          </a:p>
          <a:p>
            <a:r>
              <a:rPr lang="en-US" dirty="0" smtClean="0"/>
              <a:t>Marked</a:t>
            </a:r>
          </a:p>
          <a:p>
            <a:r>
              <a:rPr lang="en-US" dirty="0" smtClean="0"/>
              <a:t>Networked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1026" name="Picture 2" descr="http://www.ibiblio.org/wm/paint/auth/vinci/joconde/jocond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05601" y="1905000"/>
            <a:ext cx="2362200" cy="3521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xmlns="" val="1875299589"/>
              </p:ext>
            </p:extLst>
          </p:nvPr>
        </p:nvGraphicFramePr>
        <p:xfrm>
          <a:off x="228600" y="1752600"/>
          <a:ext cx="6400800" cy="160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xmlns="" val="1155077260"/>
              </p:ext>
            </p:extLst>
          </p:nvPr>
        </p:nvGraphicFramePr>
        <p:xfrm>
          <a:off x="228600" y="2590800"/>
          <a:ext cx="6477000" cy="1828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1029" name="Picture 5" descr="C:\Users\Mattie\AppData\Local\Microsoft\Windows\Temporary Internet Files\Content.IE5\R8KR93CJ\MC900441334[1]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29000" y="3962400"/>
            <a:ext cx="2743200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161818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http://bryanking.net/wp-content/uploads/2009/06/special_educa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0" y="1524000"/>
            <a:ext cx="2265435" cy="266700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Implications for educators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11680"/>
            <a:ext cx="7239000" cy="4846320"/>
          </a:xfrm>
        </p:spPr>
        <p:txBody>
          <a:bodyPr/>
          <a:lstStyle/>
          <a:p>
            <a:r>
              <a:rPr lang="en-US" dirty="0" smtClean="0"/>
              <a:t>Digital media</a:t>
            </a:r>
          </a:p>
          <a:p>
            <a:pPr lvl="1"/>
            <a:r>
              <a:rPr lang="en-US" dirty="0" smtClean="0"/>
              <a:t>Transform the learning process</a:t>
            </a:r>
          </a:p>
          <a:p>
            <a:pPr lvl="1"/>
            <a:r>
              <a:rPr lang="en-US" dirty="0" smtClean="0"/>
              <a:t>Transform text, speech and images</a:t>
            </a:r>
          </a:p>
          <a:p>
            <a:endParaRPr lang="en-US" dirty="0" smtClean="0"/>
          </a:p>
          <a:p>
            <a:r>
              <a:rPr lang="en-US" dirty="0" smtClean="0"/>
              <a:t>Students with disabilities- earliest and most obvious beneficiaries </a:t>
            </a:r>
          </a:p>
          <a:p>
            <a:endParaRPr lang="en-US" dirty="0" smtClean="0"/>
          </a:p>
          <a:p>
            <a:r>
              <a:rPr lang="en-US" dirty="0" smtClean="0"/>
              <a:t>New digital media will benefit ALL learners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Traditional Fixed Media VS. Digital </a:t>
            </a:r>
            <a:r>
              <a:rPr lang="en-US" dirty="0" err="1" smtClean="0"/>
              <a:t>MEdia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Traditional fixed media: speech, text, images</a:t>
            </a:r>
          </a:p>
          <a:p>
            <a:pPr lvl="1"/>
            <a:r>
              <a:rPr lang="en-US" dirty="0" smtClean="0"/>
              <a:t>Inflexible</a:t>
            </a:r>
          </a:p>
          <a:p>
            <a:pPr lvl="1"/>
            <a:r>
              <a:rPr lang="en-US" dirty="0" smtClean="0"/>
              <a:t>Not amendable to individualization</a:t>
            </a:r>
          </a:p>
          <a:p>
            <a:r>
              <a:rPr lang="en-US" dirty="0" smtClean="0"/>
              <a:t>Digital Media</a:t>
            </a:r>
          </a:p>
          <a:p>
            <a:pPr lvl="1"/>
            <a:r>
              <a:rPr lang="en-US" dirty="0" smtClean="0"/>
              <a:t>Flexible</a:t>
            </a:r>
          </a:p>
          <a:p>
            <a:pPr lvl="1"/>
            <a:r>
              <a:rPr lang="en-US" dirty="0" smtClean="0"/>
              <a:t>Provides teachers better approach to understanding and addressing learner differences</a:t>
            </a:r>
          </a:p>
          <a:p>
            <a:r>
              <a:rPr lang="en-US" dirty="0" smtClean="0"/>
              <a:t>Assessing student progress</a:t>
            </a:r>
          </a:p>
          <a:p>
            <a:pPr lvl="1"/>
            <a:r>
              <a:rPr lang="en-US" dirty="0" smtClean="0"/>
              <a:t>Based on performance within a single medium</a:t>
            </a:r>
          </a:p>
          <a:p>
            <a:pPr lvl="1"/>
            <a:r>
              <a:rPr lang="en-US" dirty="0" smtClean="0"/>
              <a:t>Standardized tests</a:t>
            </a:r>
          </a:p>
        </p:txBody>
      </p:sp>
      <p:pic>
        <p:nvPicPr>
          <p:cNvPr id="1026" name="Picture 2" descr="http://collegecandy.files.wordpress.com/2009/09/stack-of-book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2200" y="2209800"/>
            <a:ext cx="1876674" cy="1828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rpmbold.files.wordpress.com/2011/10/one-size-fits-a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4495800"/>
            <a:ext cx="1752600" cy="17526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2296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Selecting a Medium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Appropriateness for the particular content or activity</a:t>
            </a:r>
          </a:p>
          <a:p>
            <a:r>
              <a:rPr lang="en-US" dirty="0" smtClean="0"/>
              <a:t>Weigh characteristics of students</a:t>
            </a:r>
          </a:p>
          <a:p>
            <a:r>
              <a:rPr lang="en-US" dirty="0" smtClean="0"/>
              <a:t>Weigh the strengths and weaknesses of your students</a:t>
            </a:r>
          </a:p>
          <a:p>
            <a:pPr algn="ctr">
              <a:buNone/>
            </a:pPr>
            <a:r>
              <a:rPr lang="en-US" b="1" smtClean="0"/>
              <a:t>Consider </a:t>
            </a:r>
            <a:r>
              <a:rPr lang="en-US" b="1" dirty="0" smtClean="0"/>
              <a:t>all students INDIVIDUALLY!</a:t>
            </a:r>
          </a:p>
        </p:txBody>
      </p:sp>
      <p:sp>
        <p:nvSpPr>
          <p:cNvPr id="5" name="&quot;No&quot; Symbol 4"/>
          <p:cNvSpPr/>
          <p:nvPr/>
        </p:nvSpPr>
        <p:spPr>
          <a:xfrm>
            <a:off x="2895600" y="4343400"/>
            <a:ext cx="2438400" cy="2362200"/>
          </a:xfrm>
          <a:prstGeom prst="noSmoking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Traditional Instructional Media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MLK’s I Have a Dream Speech</a:t>
            </a:r>
          </a:p>
          <a:p>
            <a:pPr lvl="1"/>
            <a:r>
              <a:rPr lang="en-US" dirty="0" smtClean="0"/>
              <a:t>Text</a:t>
            </a:r>
          </a:p>
          <a:p>
            <a:pPr lvl="1"/>
            <a:r>
              <a:rPr lang="en-US" dirty="0" smtClean="0"/>
              <a:t>Audio</a:t>
            </a:r>
          </a:p>
          <a:p>
            <a:pPr lvl="1"/>
            <a:r>
              <a:rPr lang="en-US" dirty="0" smtClean="0"/>
              <a:t>Video</a:t>
            </a:r>
          </a:p>
          <a:p>
            <a:r>
              <a:rPr lang="en-US" dirty="0" smtClean="0"/>
              <a:t>Barriers of student learning</a:t>
            </a:r>
          </a:p>
          <a:p>
            <a:pPr lvl="1"/>
            <a:r>
              <a:rPr lang="en-US" dirty="0" smtClean="0"/>
              <a:t>Not physiological or psychological makeup</a:t>
            </a:r>
          </a:p>
          <a:p>
            <a:pPr lvl="1"/>
            <a:r>
              <a:rPr lang="en-US" dirty="0" smtClean="0"/>
              <a:t>Occur at intersection</a:t>
            </a:r>
          </a:p>
          <a:p>
            <a:pPr lvl="2"/>
            <a:r>
              <a:rPr lang="en-US" dirty="0" smtClean="0"/>
              <a:t>Task</a:t>
            </a:r>
          </a:p>
          <a:p>
            <a:pPr lvl="2"/>
            <a:r>
              <a:rPr lang="en-US" dirty="0" smtClean="0"/>
              <a:t>Students’ strengths and weaknesses</a:t>
            </a:r>
          </a:p>
          <a:p>
            <a:pPr lvl="2"/>
            <a:r>
              <a:rPr lang="en-US" dirty="0" smtClean="0"/>
              <a:t>Instructional media used</a:t>
            </a:r>
          </a:p>
        </p:txBody>
      </p:sp>
      <p:pic>
        <p:nvPicPr>
          <p:cNvPr id="22530" name="Picture 2" descr="http://media.brainz.org/uploads/2011/01/400martin_luther_king_j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1295400"/>
            <a:ext cx="2880732" cy="23622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We Process Sound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4656667" cy="4525963"/>
          </a:xfrm>
        </p:spPr>
        <p:txBody>
          <a:bodyPr/>
          <a:lstStyle/>
          <a:p>
            <a:r>
              <a:rPr lang="en-US" dirty="0" smtClean="0"/>
              <a:t>What is sound?</a:t>
            </a:r>
          </a:p>
          <a:p>
            <a:r>
              <a:rPr lang="en-US" dirty="0" smtClean="0"/>
              <a:t>When does it occur?</a:t>
            </a:r>
          </a:p>
          <a:p>
            <a:r>
              <a:rPr lang="en-US" dirty="0" smtClean="0"/>
              <a:t>Can you generate a true “still shot” of sound?</a:t>
            </a:r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13867" y="1417638"/>
            <a:ext cx="3273777" cy="245533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89201" y="4018228"/>
            <a:ext cx="2624666" cy="2107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965130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Qualities of Speech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995333" cy="4525963"/>
          </a:xfrm>
        </p:spPr>
        <p:txBody>
          <a:bodyPr/>
          <a:lstStyle/>
          <a:p>
            <a:r>
              <a:rPr lang="en-US" dirty="0" smtClean="0"/>
              <a:t>Do we speak the same all the time?</a:t>
            </a:r>
          </a:p>
          <a:p>
            <a:r>
              <a:rPr lang="en-US" dirty="0" smtClean="0"/>
              <a:t>What is natural speech?</a:t>
            </a:r>
          </a:p>
          <a:p>
            <a:r>
              <a:rPr lang="en-US" dirty="0" smtClean="0"/>
              <a:t>Are there limitations?</a:t>
            </a:r>
          </a:p>
          <a:p>
            <a:r>
              <a:rPr lang="en-US" dirty="0" smtClean="0"/>
              <a:t>What else is important about speech?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52533" y="2396067"/>
            <a:ext cx="2857500" cy="284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832214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We Process Light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029200" cy="4525963"/>
          </a:xfrm>
        </p:spPr>
        <p:txBody>
          <a:bodyPr/>
          <a:lstStyle/>
          <a:p>
            <a:r>
              <a:rPr lang="en-US" dirty="0" smtClean="0"/>
              <a:t>Light is a perception of our nervous system</a:t>
            </a:r>
          </a:p>
          <a:p>
            <a:r>
              <a:rPr lang="en-US" dirty="0" smtClean="0"/>
              <a:t>Visual cortex of the brain is specialized to process light</a:t>
            </a:r>
          </a:p>
          <a:p>
            <a:r>
              <a:rPr lang="en-US" dirty="0" smtClean="0"/>
              <a:t>Reading and writing are primary foci of the early school years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24236" y="2286000"/>
            <a:ext cx="285750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2235408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Qualities of 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Advantages of Text</a:t>
            </a:r>
          </a:p>
          <a:p>
            <a:r>
              <a:rPr lang="en-US" dirty="0" smtClean="0"/>
              <a:t>Limitations of Text</a:t>
            </a:r>
          </a:p>
          <a:p>
            <a:r>
              <a:rPr lang="en-US" dirty="0" smtClean="0"/>
              <a:t>Three Brain Networks:</a:t>
            </a:r>
          </a:p>
          <a:p>
            <a:pPr marL="0" indent="0">
              <a:buNone/>
            </a:pPr>
            <a:r>
              <a:rPr lang="en-US" dirty="0" smtClean="0"/>
              <a:t>    - Recognition Network</a:t>
            </a:r>
          </a:p>
          <a:p>
            <a:pPr marL="0" indent="0">
              <a:buNone/>
            </a:pPr>
            <a:r>
              <a:rPr lang="en-US" dirty="0" smtClean="0"/>
              <a:t>    - Strategic Network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- Affective Network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828800"/>
            <a:ext cx="3657600" cy="268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722009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/>
              <a:t>Qualities of Images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/>
          </a:bodyPr>
          <a:lstStyle/>
          <a:p>
            <a:r>
              <a:rPr lang="en-US" dirty="0" smtClean="0"/>
              <a:t>Language vs. Images</a:t>
            </a:r>
          </a:p>
          <a:p>
            <a:r>
              <a:rPr lang="en-US" dirty="0" smtClean="0"/>
              <a:t>Advantages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Strategic Networks</a:t>
            </a:r>
          </a:p>
          <a:p>
            <a:r>
              <a:rPr lang="en-US" dirty="0" smtClean="0"/>
              <a:t>Affective Engagement</a:t>
            </a:r>
          </a:p>
        </p:txBody>
      </p:sp>
      <p:sp>
        <p:nvSpPr>
          <p:cNvPr id="6" name="Rectangle 5"/>
          <p:cNvSpPr/>
          <p:nvPr/>
        </p:nvSpPr>
        <p:spPr>
          <a:xfrm>
            <a:off x="838200" y="2743200"/>
            <a:ext cx="2590800" cy="1828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953000" y="2743200"/>
            <a:ext cx="2590800" cy="1828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990600" y="2819400"/>
            <a:ext cx="2362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Convey emotion directly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05400" y="3113782"/>
            <a:ext cx="2362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Requires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smtClean="0">
                <a:solidFill>
                  <a:schemeClr val="bg1"/>
                </a:solidFill>
              </a:rPr>
              <a:t>no decoding</a:t>
            </a:r>
            <a:endParaRPr lang="en-US" sz="3200" dirty="0">
              <a:solidFill>
                <a:schemeClr val="bg1"/>
              </a:solidFill>
            </a:endParaRPr>
          </a:p>
        </p:txBody>
      </p:sp>
      <p:pic>
        <p:nvPicPr>
          <p:cNvPr id="2051" name="Picture 3" descr="C:\Program Files (x86)\Microsoft Office\MEDIA\CAGCAT10\j0157763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44233" y="381000"/>
            <a:ext cx="1794967" cy="1811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916362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153</TotalTime>
  <Words>348</Words>
  <Application>Microsoft Office PowerPoint</Application>
  <PresentationFormat>On-screen Show (4:3)</PresentationFormat>
  <Paragraphs>95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Opulent</vt:lpstr>
      <vt:lpstr>Chapter 3: Why We Need Flexible Instructional Media</vt:lpstr>
      <vt:lpstr>Traditional Fixed Media VS. Digital MEdia</vt:lpstr>
      <vt:lpstr>Selecting a Medium</vt:lpstr>
      <vt:lpstr>Traditional Instructional Media</vt:lpstr>
      <vt:lpstr>How We Process Sound</vt:lpstr>
      <vt:lpstr>Qualities of Speech</vt:lpstr>
      <vt:lpstr>How We Process Light</vt:lpstr>
      <vt:lpstr>Qualities of Text</vt:lpstr>
      <vt:lpstr>Qualities of Images</vt:lpstr>
      <vt:lpstr>Overcoming Limitations</vt:lpstr>
      <vt:lpstr>Power of Digital Media</vt:lpstr>
      <vt:lpstr>Implications for educators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3: Why We Need Flexible Instructional Media</dc:title>
  <dc:creator>Mattie Cavey</dc:creator>
  <cp:lastModifiedBy>Andrea</cp:lastModifiedBy>
  <cp:revision>20</cp:revision>
  <dcterms:created xsi:type="dcterms:W3CDTF">2012-03-13T00:30:15Z</dcterms:created>
  <dcterms:modified xsi:type="dcterms:W3CDTF">2012-03-26T04:21:29Z</dcterms:modified>
</cp:coreProperties>
</file>